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7" r:id="rId12"/>
    <p:sldId id="265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78" d="100"/>
          <a:sy n="78" d="100"/>
        </p:scale>
        <p:origin x="432" y="-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09D69-EAB4-471E-92B5-8A50D40468E0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2F2F-2173-41E8-9EF7-0A99CC6C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1266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09D69-EAB4-471E-92B5-8A50D40468E0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2F2F-2173-41E8-9EF7-0A99CC6C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0589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09D69-EAB4-471E-92B5-8A50D40468E0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2F2F-2173-41E8-9EF7-0A99CC6C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21462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09D69-EAB4-471E-92B5-8A50D40468E0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2F2F-2173-41E8-9EF7-0A99CC6C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5807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09D69-EAB4-471E-92B5-8A50D40468E0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2F2F-2173-41E8-9EF7-0A99CC6C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06409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09D69-EAB4-471E-92B5-8A50D40468E0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2F2F-2173-41E8-9EF7-0A99CC6C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126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09D69-EAB4-471E-92B5-8A50D40468E0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2F2F-2173-41E8-9EF7-0A99CC6C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8073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09D69-EAB4-471E-92B5-8A50D40468E0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2F2F-2173-41E8-9EF7-0A99CC6C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9714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09D69-EAB4-471E-92B5-8A50D40468E0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2F2F-2173-41E8-9EF7-0A99CC6C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77304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09D69-EAB4-471E-92B5-8A50D40468E0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2F2F-2173-41E8-9EF7-0A99CC6C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94093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09D69-EAB4-471E-92B5-8A50D40468E0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2F2F-2173-41E8-9EF7-0A99CC6C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19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09D69-EAB4-471E-92B5-8A50D40468E0}" type="datetimeFigureOut">
              <a:rPr lang="ru-RU" smtClean="0"/>
              <a:t>01.11.2019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02F2F-2173-41E8-9EF7-0A99CC6CB6D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20389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://chem21.info/info/1519244" TargetMode="External"/><Relationship Id="rId3" Type="http://schemas.openxmlformats.org/officeDocument/2006/relationships/hyperlink" Target="http://chem21.info/info/671436" TargetMode="External"/><Relationship Id="rId7" Type="http://schemas.openxmlformats.org/officeDocument/2006/relationships/hyperlink" Target="http://chem21.info/info/1415570" TargetMode="External"/><Relationship Id="rId2" Type="http://schemas.openxmlformats.org/officeDocument/2006/relationships/hyperlink" Target="http://chem21.info/info/7190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hem21.info/info/380805" TargetMode="External"/><Relationship Id="rId5" Type="http://schemas.openxmlformats.org/officeDocument/2006/relationships/hyperlink" Target="http://chem21.info/info/1457470" TargetMode="External"/><Relationship Id="rId10" Type="http://schemas.openxmlformats.org/officeDocument/2006/relationships/hyperlink" Target="http://chem21.info/page/236073114043219059255053251082124157009035213158" TargetMode="External"/><Relationship Id="rId4" Type="http://schemas.openxmlformats.org/officeDocument/2006/relationships/hyperlink" Target="http://chem21.info/info/66331" TargetMode="External"/><Relationship Id="rId9" Type="http://schemas.openxmlformats.org/officeDocument/2006/relationships/hyperlink" Target="http://chem21.info/info/77224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ru.wikipedia.org/wiki/%D0%94%D0%B5%D1%81%D0%BE%D1%80%D0%B1%D0%B5%D1%8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chem21.info/info/27337" TargetMode="External"/><Relationship Id="rId3" Type="http://schemas.openxmlformats.org/officeDocument/2006/relationships/hyperlink" Target="http://chem21.info/info/1786979" TargetMode="External"/><Relationship Id="rId7" Type="http://schemas.openxmlformats.org/officeDocument/2006/relationships/hyperlink" Target="http://chem21.info/info/574603" TargetMode="External"/><Relationship Id="rId2" Type="http://schemas.openxmlformats.org/officeDocument/2006/relationships/hyperlink" Target="http://chem21.info/info/6638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hem21.info/info/1894489" TargetMode="External"/><Relationship Id="rId11" Type="http://schemas.openxmlformats.org/officeDocument/2006/relationships/hyperlink" Target="http://chem21.info/info/128432" TargetMode="External"/><Relationship Id="rId5" Type="http://schemas.openxmlformats.org/officeDocument/2006/relationships/hyperlink" Target="http://chem21.info/info/1763623" TargetMode="External"/><Relationship Id="rId10" Type="http://schemas.openxmlformats.org/officeDocument/2006/relationships/hyperlink" Target="http://chem21.info/info/96143" TargetMode="External"/><Relationship Id="rId4" Type="http://schemas.openxmlformats.org/officeDocument/2006/relationships/hyperlink" Target="http://chem21.info/info/1605655" TargetMode="External"/><Relationship Id="rId9" Type="http://schemas.openxmlformats.org/officeDocument/2006/relationships/hyperlink" Target="http://chem21.info/info/309779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chem21.info/info/63052" TargetMode="External"/><Relationship Id="rId13" Type="http://schemas.openxmlformats.org/officeDocument/2006/relationships/hyperlink" Target="http://chem21.info/info/1422364" TargetMode="External"/><Relationship Id="rId3" Type="http://schemas.openxmlformats.org/officeDocument/2006/relationships/hyperlink" Target="http://chem21.info/info/714219" TargetMode="External"/><Relationship Id="rId7" Type="http://schemas.openxmlformats.org/officeDocument/2006/relationships/hyperlink" Target="http://chem21.info/info/1463710" TargetMode="External"/><Relationship Id="rId12" Type="http://schemas.openxmlformats.org/officeDocument/2006/relationships/hyperlink" Target="http://chem21.info/info/1472967" TargetMode="External"/><Relationship Id="rId2" Type="http://schemas.openxmlformats.org/officeDocument/2006/relationships/hyperlink" Target="http://chem21.info/info/169652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hem21.info/info/69316" TargetMode="External"/><Relationship Id="rId11" Type="http://schemas.openxmlformats.org/officeDocument/2006/relationships/hyperlink" Target="http://chem21.info/info/1466182" TargetMode="External"/><Relationship Id="rId5" Type="http://schemas.openxmlformats.org/officeDocument/2006/relationships/hyperlink" Target="http://chem21.info/info/1483048" TargetMode="External"/><Relationship Id="rId10" Type="http://schemas.openxmlformats.org/officeDocument/2006/relationships/hyperlink" Target="http://chem21.info/info/309905" TargetMode="External"/><Relationship Id="rId4" Type="http://schemas.openxmlformats.org/officeDocument/2006/relationships/hyperlink" Target="http://chem21.info/info/1907801" TargetMode="External"/><Relationship Id="rId9" Type="http://schemas.openxmlformats.org/officeDocument/2006/relationships/hyperlink" Target="http://chem21.info/info/1462779" TargetMode="External"/><Relationship Id="rId14" Type="http://schemas.openxmlformats.org/officeDocument/2006/relationships/hyperlink" Target="http://chem21.info/info/1532951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chem21.info/info/1696521" TargetMode="External"/><Relationship Id="rId7" Type="http://schemas.openxmlformats.org/officeDocument/2006/relationships/hyperlink" Target="http://chem21.info/info/1475937" TargetMode="External"/><Relationship Id="rId2" Type="http://schemas.openxmlformats.org/officeDocument/2006/relationships/hyperlink" Target="http://chem21.info/info/1707373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hem21.info/info/25630" TargetMode="External"/><Relationship Id="rId5" Type="http://schemas.openxmlformats.org/officeDocument/2006/relationships/hyperlink" Target="http://chem21.info/info/1475526" TargetMode="External"/><Relationship Id="rId4" Type="http://schemas.openxmlformats.org/officeDocument/2006/relationships/hyperlink" Target="http://chem21.info/info/333318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chem21.info/info/1581798" TargetMode="External"/><Relationship Id="rId2" Type="http://schemas.openxmlformats.org/officeDocument/2006/relationships/hyperlink" Target="http://chem21.info/info/422078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chem21.info/info/309922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400" b="1" dirty="0">
                <a:solidFill>
                  <a:prstClr val="black"/>
                </a:solidFill>
                <a:latin typeface="Calibri"/>
              </a:rPr>
              <a:t>Промышленный катализ в нефтепереработке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k-KZ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Лекция 6. Технологические установки процесса каталитического крекинга. Установки с движущимся слоем шарикового катализатора, с псевдоожиженным слоем микросферического катализатора, с лифт-реактором.</a:t>
            </a:r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3093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688769"/>
            <a:ext cx="10515600" cy="5488194"/>
          </a:xfrm>
        </p:spPr>
        <p:txBody>
          <a:bodyPr/>
          <a:lstStyle/>
          <a:p>
            <a:pPr marL="0"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В 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2"/>
              </a:rPr>
              <a:t>результате испытаний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, проведенных в </a:t>
            </a:r>
            <a:r>
              <a:rPr lang="ru-RU" b="0" i="0" u="none" strike="noStrike" dirty="0" err="1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3"/>
              </a:rPr>
              <a:t>опытнопромышленном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3"/>
              </a:rPr>
              <a:t> масштабе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 на установке со сквозным 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4"/>
              </a:rPr>
              <a:t>лифт-реактором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 и движущимся пылевидным </a:t>
            </a:r>
            <a:r>
              <a:rPr lang="ru-RU" b="0" i="0" u="none" strike="noStrike" dirty="0" err="1" smtClean="0">
                <a:solidFill>
                  <a:srgbClr val="406189"/>
                </a:solidFill>
                <a:effectLst/>
                <a:latin typeface="Cambria" panose="02040503050406030204" pitchFamily="18" charset="0"/>
                <a:hlinkClick r:id="rId5"/>
              </a:rPr>
              <a:t>железоокисным</a:t>
            </a:r>
            <a:r>
              <a:rPr lang="ru-RU" b="0" i="0" u="none" strike="noStrike" dirty="0" smtClean="0">
                <a:solidFill>
                  <a:srgbClr val="406189"/>
                </a:solidFill>
                <a:effectLst/>
                <a:latin typeface="Cambria" panose="02040503050406030204" pitchFamily="18" charset="0"/>
                <a:hlinkClick r:id="rId5"/>
              </a:rPr>
              <a:t> катализатором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, установлено, что 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6"/>
              </a:rPr>
              <a:t>снижение температуры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 и 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7"/>
              </a:rPr>
              <a:t>времени контакта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, достигаемое при такой реализации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процес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(484-520 0, позволяет снизить 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8"/>
              </a:rPr>
              <a:t>выход газообразных </a:t>
            </a:r>
            <a:r>
              <a:rPr lang="ru-RU" b="0" i="0" u="none" strike="noStrike" dirty="0" err="1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8"/>
              </a:rPr>
              <a:t>продуктов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окисления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(СО2 + СО) (до 0.55-1.61% — для 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9"/>
              </a:rPr>
              <a:t>вакуумного газойля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 и до 0.99-2.3% — для мазута) и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одновремен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- </a:t>
            </a:r>
            <a:r>
              <a:rPr lang="ru-RU" b="1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10"/>
              </a:rPr>
              <a:t>[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59587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самоконтроля: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/>
              <a:t>1. </a:t>
            </a:r>
            <a:r>
              <a:rPr lang="ru-RU" dirty="0" smtClean="0"/>
              <a:t>Какие технологические </a:t>
            </a:r>
            <a:r>
              <a:rPr lang="ru-RU" dirty="0"/>
              <a:t>установки процесса каталитического </a:t>
            </a:r>
            <a:r>
              <a:rPr lang="ru-RU" dirty="0" smtClean="0"/>
              <a:t>крекинга вы знаете</a:t>
            </a:r>
          </a:p>
          <a:p>
            <a:pPr marL="0" indent="0">
              <a:buNone/>
            </a:pPr>
            <a:r>
              <a:rPr lang="ru-RU" dirty="0" smtClean="0"/>
              <a:t>2.Какие установки </a:t>
            </a:r>
            <a:r>
              <a:rPr lang="ru-RU" dirty="0"/>
              <a:t>с движущимся слоем шарикового катализатора, с </a:t>
            </a:r>
            <a:r>
              <a:rPr lang="ru-RU" dirty="0" err="1"/>
              <a:t>псевдоожиженным</a:t>
            </a:r>
            <a:r>
              <a:rPr lang="ru-RU" dirty="0"/>
              <a:t> слоем микросферического катализатора, с лифт-реактором.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83919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Список литературы: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kk-KZ" dirty="0" smtClean="0"/>
              <a:t>Иванова</a:t>
            </a:r>
            <a:r>
              <a:rPr lang="kk-KZ" dirty="0"/>
              <a:t>, Л.В.	Технология переработки нефти и газа: [Учеб. пособие для нефт. техникумов] М.: Химия, 1966.- 419 с</a:t>
            </a:r>
            <a:r>
              <a:rPr lang="kk-KZ" dirty="0" smtClean="0"/>
              <a:t>.</a:t>
            </a:r>
          </a:p>
          <a:p>
            <a:pPr marL="514350" indent="-514350">
              <a:buAutoNum type="arabicPeriod"/>
            </a:pPr>
            <a:r>
              <a:rPr lang="ru-RU" dirty="0"/>
              <a:t>Капустин В.М. Технология переработки нефти. В 4-х частях. Часть первая Первичная переработка нефти. М.: </a:t>
            </a:r>
            <a:r>
              <a:rPr lang="ru-RU" dirty="0" err="1"/>
              <a:t>КолосС</a:t>
            </a:r>
            <a:r>
              <a:rPr lang="ru-RU" dirty="0"/>
              <a:t>, 2012. 456с.</a:t>
            </a:r>
          </a:p>
        </p:txBody>
      </p:sp>
    </p:spTree>
    <p:extLst>
      <p:ext uri="{BB962C8B-B14F-4D97-AF65-F5344CB8AC3E}">
        <p14:creationId xmlns:p14="http://schemas.microsoft.com/office/powerpoint/2010/main" val="41362161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Цель лекции: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 smtClean="0"/>
              <a:t>Ознакомление с технологическими установками каталитического крекинга.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0370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51262"/>
            <a:ext cx="10515600" cy="5725701"/>
          </a:xfrm>
        </p:spPr>
        <p:txBody>
          <a:bodyPr>
            <a:normAutofit/>
          </a:bodyPr>
          <a:lstStyle/>
          <a:p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Различают установки по организации процесса:</a:t>
            </a:r>
          </a:p>
          <a:p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Периодические (реакторы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Гудри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). Через нагретый стационарный слой катализатора пропускают сырье и, после того как он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закоксуется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реактор ставят на регенерацию;</a:t>
            </a:r>
          </a:p>
          <a:p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Непрерывной регенерации. Из реактора выводится </a:t>
            </a:r>
            <a:r>
              <a:rPr lang="ru-RU" b="0" i="0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закоксованный</a:t>
            </a:r>
            <a:r>
              <a:rPr lang="ru-RU" b="0" i="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катализатор, с поверхности которого выжигается кокс в отдельном аппарате и возвращается в реактор. После регенерации катализатор сильно нагрет, чего хватает для процесса крекинга, поэтому процесс каталитического крекинга не нуждается в подводе внешнего тепла.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24396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34390"/>
            <a:ext cx="10515600" cy="5642573"/>
          </a:xfrm>
        </p:spPr>
        <p:txBody>
          <a:bodyPr/>
          <a:lstStyle/>
          <a:p>
            <a:pPr lvl="0"/>
            <a:r>
              <a:rPr lang="ru-RU" sz="1500" dirty="0">
                <a:solidFill>
                  <a:srgbClr val="222222"/>
                </a:solidFill>
                <a:latin typeface="Arial" panose="020B0604020202020204" pitchFamily="34" charset="0"/>
              </a:rPr>
              <a:t>Установки непрерывной регенерации подразделяются:</a:t>
            </a:r>
          </a:p>
          <a:p>
            <a:pPr lvl="0"/>
            <a:r>
              <a:rPr lang="ru-RU" sz="1500" dirty="0">
                <a:solidFill>
                  <a:srgbClr val="222222"/>
                </a:solidFill>
                <a:latin typeface="Arial" panose="020B0604020202020204" pitchFamily="34" charset="0"/>
              </a:rPr>
              <a:t>Реакторы с движущимся слоем катализатора. Слой шарикового катализатора движется сверху вниз по реактору навстречу поднимающимся парам сырья. При контакте происходит крекинг, катализатор через низ отправляется на регенерацию, продукты на разделение. Регенерация протекает в отдельном аппарате с помощью воздуха; при этом выделяющееся при сгорании кокса тепло используют для генерации пара. Типовая установка - 43-102.</a:t>
            </a:r>
          </a:p>
          <a:p>
            <a:pPr lvl="0"/>
            <a:r>
              <a:rPr lang="ru-RU" sz="1500" dirty="0">
                <a:solidFill>
                  <a:srgbClr val="222222"/>
                </a:solidFill>
                <a:latin typeface="Arial" panose="020B0604020202020204" pitchFamily="34" charset="0"/>
              </a:rPr>
              <a:t>Реакторы с кипящим слоем катализатора. Микросферический катализатор витает в потоке паров сырья. По мере </a:t>
            </a:r>
            <a:r>
              <a:rPr lang="ru-RU" sz="1500" dirty="0" err="1">
                <a:solidFill>
                  <a:srgbClr val="222222"/>
                </a:solidFill>
                <a:latin typeface="Arial" panose="020B0604020202020204" pitchFamily="34" charset="0"/>
              </a:rPr>
              <a:t>закоксовывания</a:t>
            </a:r>
            <a:r>
              <a:rPr lang="ru-RU" sz="1500" dirty="0">
                <a:solidFill>
                  <a:srgbClr val="222222"/>
                </a:solidFill>
                <a:latin typeface="Arial" panose="020B0604020202020204" pitchFamily="34" charset="0"/>
              </a:rPr>
              <a:t> частицы катализатора тяжелеют и падают вниз. Далее катализатор выводится на регенерацию, которая проходит также в кипящем слое, а продукты идут на разделение. Типовые установки - 1-А/1М, 43-103.</a:t>
            </a:r>
          </a:p>
          <a:p>
            <a:pPr lvl="0"/>
            <a:r>
              <a:rPr lang="ru-RU" sz="1500" dirty="0">
                <a:solidFill>
                  <a:srgbClr val="222222"/>
                </a:solidFill>
                <a:latin typeface="Arial" panose="020B0604020202020204" pitchFamily="34" charset="0"/>
              </a:rPr>
              <a:t>Реакторы с лифт-реактором. Нагретое сырье в специальном узле ввода </a:t>
            </a:r>
            <a:r>
              <a:rPr lang="ru-RU" sz="1500" dirty="0" err="1">
                <a:solidFill>
                  <a:srgbClr val="222222"/>
                </a:solidFill>
                <a:latin typeface="Arial" panose="020B0604020202020204" pitchFamily="34" charset="0"/>
              </a:rPr>
              <a:t>диспергируется</a:t>
            </a:r>
            <a:r>
              <a:rPr lang="ru-RU" sz="1500" dirty="0">
                <a:solidFill>
                  <a:srgbClr val="222222"/>
                </a:solidFill>
                <a:latin typeface="Arial" panose="020B0604020202020204" pitchFamily="34" charset="0"/>
              </a:rPr>
              <a:t> и смешивается с восходящим потоком катализатора в специальном узле. Далее смесь катализатора и продуктов крекинга разделяется в кипящем слое сепаратора специальной конструкции. Остатки продуктов </a:t>
            </a:r>
            <a:r>
              <a:rPr lang="ru-RU" sz="1500" dirty="0" err="1">
                <a:solidFill>
                  <a:srgbClr val="222222"/>
                </a:solidFill>
                <a:latin typeface="Arial" panose="020B0604020202020204" pitchFamily="34" charset="0"/>
              </a:rPr>
              <a:t>десорбируются</a:t>
            </a:r>
            <a:r>
              <a:rPr lang="ru-RU" sz="1500" dirty="0">
                <a:solidFill>
                  <a:srgbClr val="222222"/>
                </a:solidFill>
                <a:latin typeface="Arial" panose="020B0604020202020204" pitchFamily="34" charset="0"/>
              </a:rPr>
              <a:t> паром в </a:t>
            </a:r>
            <a:r>
              <a:rPr lang="ru-RU" sz="1500" dirty="0" err="1">
                <a:solidFill>
                  <a:srgbClr val="0B0080"/>
                </a:solidFill>
                <a:latin typeface="Arial" panose="020B0604020202020204" pitchFamily="34" charset="0"/>
                <a:hlinkClick r:id="rId2" tooltip="Десорбер"/>
              </a:rPr>
              <a:t>десорбере</a:t>
            </a:r>
            <a:r>
              <a:rPr lang="ru-RU" sz="1500" dirty="0">
                <a:solidFill>
                  <a:srgbClr val="222222"/>
                </a:solidFill>
                <a:latin typeface="Arial" panose="020B0604020202020204" pitchFamily="34" charset="0"/>
              </a:rPr>
              <a:t>. Время контакта сырья и катализатора составляет несколько секунд. Типовая установка - Г-43-107.</a:t>
            </a:r>
          </a:p>
          <a:p>
            <a:pPr lvl="0"/>
            <a:r>
              <a:rPr lang="ru-RU" sz="1500" dirty="0" err="1">
                <a:solidFill>
                  <a:srgbClr val="222222"/>
                </a:solidFill>
                <a:latin typeface="Arial" panose="020B0604020202020204" pitchFamily="34" charset="0"/>
              </a:rPr>
              <a:t>Миллисеконд</a:t>
            </a:r>
            <a:r>
              <a:rPr lang="ru-RU" sz="1500" dirty="0">
                <a:solidFill>
                  <a:srgbClr val="222222"/>
                </a:solidFill>
                <a:latin typeface="Arial" panose="020B0604020202020204" pitchFamily="34" charset="0"/>
              </a:rPr>
              <a:t>. Характерная особенность процесса - отсутствие лифт-реактора. Катализатор поступает в реактор нисходящим потоком, в катализатор перпендикулярно направлению его движения впрыскиваются пары сырья. Общее время реакции составляет несколько миллисекунд, что позволяет (повысив соотношение </a:t>
            </a:r>
            <a:r>
              <a:rPr lang="ru-RU" sz="1500" dirty="0" err="1">
                <a:solidFill>
                  <a:srgbClr val="222222"/>
                </a:solidFill>
                <a:latin typeface="Arial" panose="020B0604020202020204" pitchFamily="34" charset="0"/>
              </a:rPr>
              <a:t>катализатор:сырье</a:t>
            </a:r>
            <a:r>
              <a:rPr lang="ru-RU" sz="1500" dirty="0">
                <a:solidFill>
                  <a:srgbClr val="222222"/>
                </a:solidFill>
                <a:latin typeface="Arial" panose="020B0604020202020204" pitchFamily="34" charset="0"/>
              </a:rPr>
              <a:t>) добиться повышения выхода бензиновой фракции вплоть до 60-65%</a:t>
            </a:r>
          </a:p>
          <a:p>
            <a:pPr lvl="0"/>
            <a:r>
              <a:rPr lang="ru-RU" sz="1500" dirty="0">
                <a:solidFill>
                  <a:srgbClr val="222222"/>
                </a:solidFill>
                <a:latin typeface="Arial" panose="020B0604020202020204" pitchFamily="34" charset="0"/>
              </a:rPr>
              <a:t>На данный момент наиболее совершенными являются лифт-реакторы. Выход бензина на них составляет 50-55% с октановым числом 91-92,5 , тогда как у реакторов с кипящим слоем выход бензина 49-52% с октановым числом 90/92,5.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51750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Картинки по запросу Установки с движущимся слоем шарикового катализатора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7553" y="795648"/>
            <a:ext cx="7623959" cy="5011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19713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86888"/>
            <a:ext cx="10515600" cy="5690075"/>
          </a:xfrm>
        </p:spPr>
        <p:txBody>
          <a:bodyPr/>
          <a:lstStyle/>
          <a:p>
            <a:pPr marL="0"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Применение в 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2"/>
              </a:rPr>
              <a:t>промышленности процесса каталитического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 крекинга в подвижном слое шарикового катализатора позволило осуществить </a:t>
            </a:r>
            <a:r>
              <a:rPr lang="ru-RU" b="0" i="0" u="none" strike="noStrike" dirty="0" err="1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3"/>
              </a:rPr>
              <a:t>многотоннажное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3"/>
              </a:rPr>
              <a:t> производство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 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4"/>
              </a:rPr>
              <a:t>высококачественных бензинов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 и повысить </a:t>
            </a:r>
            <a:r>
              <a:rPr lang="ru-RU" b="0" i="0" u="none" strike="noStrike" dirty="0" smtClean="0">
                <a:solidFill>
                  <a:srgbClr val="406189"/>
                </a:solidFill>
                <a:effectLst/>
                <a:latin typeface="Cambria" panose="02040503050406030204" pitchFamily="18" charset="0"/>
                <a:hlinkClick r:id="rId5"/>
              </a:rPr>
              <a:t>выход </a:t>
            </a:r>
            <a:r>
              <a:rPr lang="ru-RU" b="0" i="0" u="none" strike="noStrike" dirty="0" err="1" smtClean="0">
                <a:solidFill>
                  <a:srgbClr val="406189"/>
                </a:solidFill>
                <a:effectLst/>
                <a:latin typeface="Cambria" panose="02040503050406030204" pitchFamily="18" charset="0"/>
                <a:hlinkClick r:id="rId5"/>
              </a:rPr>
              <a:t>дистиллятных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 топлив из газойлей первичного и 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6"/>
              </a:rPr>
              <a:t>вторичного происхождения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. Простота процесса, небольшие 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7"/>
              </a:rPr>
              <a:t>капитальные затраты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 и 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8"/>
              </a:rPr>
              <a:t>эксплуатационные расходы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, значительный 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9"/>
              </a:rPr>
              <a:t>выход бензина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, по сравнению с 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10"/>
              </a:rPr>
              <a:t>выходом газа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 и кокса, обусловили 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11"/>
              </a:rPr>
              <a:t>высокую эффективность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 такой установки. 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959153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15636"/>
            <a:ext cx="10515600" cy="5761327"/>
          </a:xfrm>
        </p:spPr>
        <p:txBody>
          <a:bodyPr/>
          <a:lstStyle/>
          <a:p>
            <a:pPr marL="0"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Установки с подвижным слоем шарикового катализатора. Установка с подвижным слоем шарикового катализатора состоит из 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2"/>
              </a:rPr>
              <a:t>двух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3"/>
              </a:rPr>
              <a:t>основных частей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 —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нагревательно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-фракционирующей и реакторной. 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4"/>
              </a:rPr>
              <a:t>Назначение </a:t>
            </a:r>
            <a:r>
              <a:rPr lang="ru-RU" b="0" i="0" u="none" strike="noStrike" dirty="0" err="1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4"/>
              </a:rPr>
              <a:t>нагревательно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-фракционирующей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ча-сти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 — нагрев и 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5"/>
              </a:rPr>
              <a:t>испарение сырья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, а также </a:t>
            </a:r>
            <a:r>
              <a:rPr lang="ru-RU" b="0" i="0" u="none" strike="noStrike" dirty="0" smtClean="0">
                <a:solidFill>
                  <a:srgbClr val="406189"/>
                </a:solidFill>
                <a:effectLst/>
                <a:latin typeface="Cambria" panose="02040503050406030204" pitchFamily="18" charset="0"/>
                <a:hlinkClick r:id="rId6"/>
              </a:rPr>
              <a:t>разделение продуктов крекинга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. 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7"/>
              </a:rPr>
              <a:t>Главное назначение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 реакторной части — 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8"/>
              </a:rPr>
              <a:t>непрерывная подача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 катализатора в реактор, 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9"/>
              </a:rPr>
              <a:t>осуществление реакций каталитического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 крекинга, 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10"/>
              </a:rPr>
              <a:t>пневмотранспорт катализатора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 и регенерация </a:t>
            </a:r>
            <a:r>
              <a:rPr lang="ru-RU" b="0" i="0" u="none" strike="noStrike" dirty="0" err="1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11"/>
              </a:rPr>
              <a:t>закоксованного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катализатора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. В 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нагревательно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-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12"/>
              </a:rPr>
              <a:t>фракционирующей части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 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13"/>
              </a:rPr>
              <a:t>установки применяются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 обычные для 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14"/>
              </a:rPr>
              <a:t>нефтеперерабатывающих заводов аппаратура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 и оборудование. В реакторной части имеется специфическое оборудование. 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85600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522514"/>
            <a:ext cx="10515600" cy="5654449"/>
          </a:xfrm>
        </p:spPr>
        <p:txBody>
          <a:bodyPr/>
          <a:lstStyle/>
          <a:p>
            <a:pPr marL="0" indent="0" algn="just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В 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2"/>
              </a:rPr>
              <a:t>настоящее время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 на заводах эксплуатируются установки 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3"/>
              </a:rPr>
              <a:t>двух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 типов с 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4"/>
              </a:rPr>
              <a:t>подвижным слоем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 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5"/>
              </a:rPr>
              <a:t>циркулирующего шариковою катализатора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 и </a:t>
            </a:r>
            <a:r>
              <a:rPr lang="ru-RU" b="0" i="0" u="none" strike="noStrike" dirty="0" err="1" smtClean="0">
                <a:solidFill>
                  <a:srgbClr val="406189"/>
                </a:solidFill>
                <a:effectLst/>
                <a:latin typeface="Cambria" panose="02040503050406030204" pitchFamily="18" charset="0"/>
                <a:hlinkClick r:id="rId6"/>
              </a:rPr>
              <a:t>псевдоожиженным</a:t>
            </a:r>
            <a:r>
              <a:rPr lang="ru-RU" b="0" i="0" u="none" strike="noStrike" dirty="0" smtClean="0">
                <a:solidFill>
                  <a:srgbClr val="406189"/>
                </a:solidFill>
                <a:effectLst/>
                <a:latin typeface="Cambria" panose="02040503050406030204" pitchFamily="18" charset="0"/>
                <a:hlinkClick r:id="rId6"/>
              </a:rPr>
              <a:t> слоем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 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7"/>
              </a:rPr>
              <a:t>циркулирующего </a:t>
            </a:r>
            <a:r>
              <a:rPr lang="ru-RU" b="0" i="0" u="none" strike="noStrike" dirty="0" err="1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7"/>
              </a:rPr>
              <a:t>микросферического</a:t>
            </a:r>
            <a:r>
              <a:rPr lang="ru-RU" b="0" i="0" dirty="0" err="1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катализатора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. 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258414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75013"/>
            <a:ext cx="10515600" cy="5701950"/>
          </a:xfrm>
        </p:spPr>
        <p:txBody>
          <a:bodyPr/>
          <a:lstStyle/>
          <a:p>
            <a:pPr marL="0" indent="0">
              <a:buNone/>
            </a:pP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APT — процесс ТАД ТНО с высокими коксуемостью и 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2"/>
              </a:rPr>
              <a:t>содержанием металлов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, разработан в США и пущен в 1983 г. в эксплуатацию мощностью около 2,5 млн. т/год. 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3"/>
              </a:rPr>
              <a:t>Процесс осуществляется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 на установке, аналогичной </a:t>
            </a:r>
            <a:r>
              <a:rPr lang="ru-RU" b="0" i="0" u="none" strike="noStrike" dirty="0" smtClean="0">
                <a:solidFill>
                  <a:srgbClr val="0000FF"/>
                </a:solidFill>
                <a:effectLst/>
                <a:latin typeface="Cambria" panose="02040503050406030204" pitchFamily="18" charset="0"/>
                <a:hlinkClick r:id="rId4"/>
              </a:rPr>
              <a:t>установке каталитического крекинга</a:t>
            </a:r>
            <a:r>
              <a:rPr lang="ru-RU" b="0" i="0" dirty="0" smtClean="0">
                <a:solidFill>
                  <a:srgbClr val="000000"/>
                </a:solidFill>
                <a:effectLst/>
                <a:latin typeface="Cambria" panose="02040503050406030204" pitchFamily="18" charset="0"/>
              </a:rPr>
              <a:t> с лифт —реактором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384991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336</Words>
  <Application>Microsoft Office PowerPoint</Application>
  <PresentationFormat>Широкоэкранный</PresentationFormat>
  <Paragraphs>24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Cambria</vt:lpstr>
      <vt:lpstr>Times New Roman</vt:lpstr>
      <vt:lpstr>Тема Office</vt:lpstr>
      <vt:lpstr>Промышленный катализ в нефтепереработке</vt:lpstr>
      <vt:lpstr>Цель лекции: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Вопросы самоконтроля:</vt:lpstr>
      <vt:lpstr>Список литературы: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Промышленный катализ в нефтепереработке</dc:title>
  <dc:creator>Пользователь Windows</dc:creator>
  <cp:lastModifiedBy>Windows User</cp:lastModifiedBy>
  <cp:revision>6</cp:revision>
  <dcterms:created xsi:type="dcterms:W3CDTF">2018-01-11T08:39:45Z</dcterms:created>
  <dcterms:modified xsi:type="dcterms:W3CDTF">2019-11-01T13:46:26Z</dcterms:modified>
</cp:coreProperties>
</file>