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432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6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58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4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7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40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2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7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3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0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1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09D69-EAB4-471E-92B5-8A50D40468E0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2F2F-2173-41E8-9EF7-0A99CC6CB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3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hem21.info/info/1519244" TargetMode="External"/><Relationship Id="rId3" Type="http://schemas.openxmlformats.org/officeDocument/2006/relationships/hyperlink" Target="http://chem21.info/info/671436" TargetMode="External"/><Relationship Id="rId7" Type="http://schemas.openxmlformats.org/officeDocument/2006/relationships/hyperlink" Target="http://chem21.info/info/1415570" TargetMode="External"/><Relationship Id="rId2" Type="http://schemas.openxmlformats.org/officeDocument/2006/relationships/hyperlink" Target="http://chem21.info/info/719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em21.info/info/380805" TargetMode="External"/><Relationship Id="rId5" Type="http://schemas.openxmlformats.org/officeDocument/2006/relationships/hyperlink" Target="http://chem21.info/info/1457470" TargetMode="External"/><Relationship Id="rId10" Type="http://schemas.openxmlformats.org/officeDocument/2006/relationships/hyperlink" Target="http://chem21.info/page/236073114043219059255053251082124157009035213158" TargetMode="External"/><Relationship Id="rId4" Type="http://schemas.openxmlformats.org/officeDocument/2006/relationships/hyperlink" Target="http://chem21.info/info/66331" TargetMode="External"/><Relationship Id="rId9" Type="http://schemas.openxmlformats.org/officeDocument/2006/relationships/hyperlink" Target="http://chem21.info/info/7722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4%D0%B5%D1%81%D0%BE%D1%80%D0%B1%D0%B5%D1%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hem21.info/info/27337" TargetMode="External"/><Relationship Id="rId3" Type="http://schemas.openxmlformats.org/officeDocument/2006/relationships/hyperlink" Target="http://chem21.info/info/1786979" TargetMode="External"/><Relationship Id="rId7" Type="http://schemas.openxmlformats.org/officeDocument/2006/relationships/hyperlink" Target="http://chem21.info/info/574603" TargetMode="External"/><Relationship Id="rId2" Type="http://schemas.openxmlformats.org/officeDocument/2006/relationships/hyperlink" Target="http://chem21.info/info/663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em21.info/info/1894489" TargetMode="External"/><Relationship Id="rId11" Type="http://schemas.openxmlformats.org/officeDocument/2006/relationships/hyperlink" Target="http://chem21.info/info/128432" TargetMode="External"/><Relationship Id="rId5" Type="http://schemas.openxmlformats.org/officeDocument/2006/relationships/hyperlink" Target="http://chem21.info/info/1763623" TargetMode="External"/><Relationship Id="rId10" Type="http://schemas.openxmlformats.org/officeDocument/2006/relationships/hyperlink" Target="http://chem21.info/info/96143" TargetMode="External"/><Relationship Id="rId4" Type="http://schemas.openxmlformats.org/officeDocument/2006/relationships/hyperlink" Target="http://chem21.info/info/1605655" TargetMode="External"/><Relationship Id="rId9" Type="http://schemas.openxmlformats.org/officeDocument/2006/relationships/hyperlink" Target="http://chem21.info/info/309779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hem21.info/info/63052" TargetMode="External"/><Relationship Id="rId13" Type="http://schemas.openxmlformats.org/officeDocument/2006/relationships/hyperlink" Target="http://chem21.info/info/1422364" TargetMode="External"/><Relationship Id="rId3" Type="http://schemas.openxmlformats.org/officeDocument/2006/relationships/hyperlink" Target="http://chem21.info/info/714219" TargetMode="External"/><Relationship Id="rId7" Type="http://schemas.openxmlformats.org/officeDocument/2006/relationships/hyperlink" Target="http://chem21.info/info/1463710" TargetMode="External"/><Relationship Id="rId12" Type="http://schemas.openxmlformats.org/officeDocument/2006/relationships/hyperlink" Target="http://chem21.info/info/1472967" TargetMode="External"/><Relationship Id="rId2" Type="http://schemas.openxmlformats.org/officeDocument/2006/relationships/hyperlink" Target="http://chem21.info/info/16965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em21.info/info/69316" TargetMode="External"/><Relationship Id="rId11" Type="http://schemas.openxmlformats.org/officeDocument/2006/relationships/hyperlink" Target="http://chem21.info/info/1466182" TargetMode="External"/><Relationship Id="rId5" Type="http://schemas.openxmlformats.org/officeDocument/2006/relationships/hyperlink" Target="http://chem21.info/info/1483048" TargetMode="External"/><Relationship Id="rId10" Type="http://schemas.openxmlformats.org/officeDocument/2006/relationships/hyperlink" Target="http://chem21.info/info/309905" TargetMode="External"/><Relationship Id="rId4" Type="http://schemas.openxmlformats.org/officeDocument/2006/relationships/hyperlink" Target="http://chem21.info/info/1907801" TargetMode="External"/><Relationship Id="rId9" Type="http://schemas.openxmlformats.org/officeDocument/2006/relationships/hyperlink" Target="http://chem21.info/info/1462779" TargetMode="External"/><Relationship Id="rId14" Type="http://schemas.openxmlformats.org/officeDocument/2006/relationships/hyperlink" Target="http://chem21.info/info/153295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hem21.info/info/1696521" TargetMode="External"/><Relationship Id="rId7" Type="http://schemas.openxmlformats.org/officeDocument/2006/relationships/hyperlink" Target="http://chem21.info/info/1475937" TargetMode="External"/><Relationship Id="rId2" Type="http://schemas.openxmlformats.org/officeDocument/2006/relationships/hyperlink" Target="http://chem21.info/info/170737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em21.info/info/25630" TargetMode="External"/><Relationship Id="rId5" Type="http://schemas.openxmlformats.org/officeDocument/2006/relationships/hyperlink" Target="http://chem21.info/info/1475526" TargetMode="External"/><Relationship Id="rId4" Type="http://schemas.openxmlformats.org/officeDocument/2006/relationships/hyperlink" Target="http://chem21.info/info/33331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hem21.info/info/1581798" TargetMode="External"/><Relationship Id="rId2" Type="http://schemas.openxmlformats.org/officeDocument/2006/relationships/hyperlink" Target="http://chem21.info/info/42207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em21.info/info/3099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Промышленный катализ в нефтепереработке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6. Технологические установки процесса каталитического крекинга. Установки с движущимся слоем шарикового катализатора, с псевдоожиженным слоем микросферического катализатора, с лифт-реактором.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8769"/>
            <a:ext cx="10515600" cy="5488194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В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2"/>
              </a:rPr>
              <a:t>результате испытаний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проведенных в </a:t>
            </a:r>
            <a:r>
              <a:rPr lang="ru-RU" b="0" i="0" u="none" strike="noStrike" dirty="0" err="1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3"/>
              </a:rPr>
              <a:t>опытнопромышленном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3"/>
              </a:rPr>
              <a:t> масштабе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на установке со сквозным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4"/>
              </a:rPr>
              <a:t>лифт-реактором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 движущимся пылевидным </a:t>
            </a:r>
            <a:r>
              <a:rPr lang="ru-RU" b="0" i="0" u="none" strike="noStrike" dirty="0" err="1" smtClean="0">
                <a:solidFill>
                  <a:srgbClr val="406189"/>
                </a:solidFill>
                <a:effectLst/>
                <a:latin typeface="Cambria" panose="02040503050406030204" pitchFamily="18" charset="0"/>
                <a:hlinkClick r:id="rId5"/>
              </a:rPr>
              <a:t>железоокисным</a:t>
            </a:r>
            <a:r>
              <a:rPr lang="ru-RU" b="0" i="0" u="none" strike="noStrike" dirty="0" smtClean="0">
                <a:solidFill>
                  <a:srgbClr val="406189"/>
                </a:solidFill>
                <a:effectLst/>
                <a:latin typeface="Cambria" panose="02040503050406030204" pitchFamily="18" charset="0"/>
                <a:hlinkClick r:id="rId5"/>
              </a:rPr>
              <a:t> катализатором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установлено, что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6"/>
              </a:rPr>
              <a:t>снижение температуры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7"/>
              </a:rPr>
              <a:t>времени контакта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достигаемое при такой реализации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процес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(484-520 0, позволяет снизить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8"/>
              </a:rPr>
              <a:t>выход газообразных </a:t>
            </a:r>
            <a:r>
              <a:rPr lang="ru-RU" b="0" i="0" u="none" strike="noStrike" dirty="0" err="1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8"/>
              </a:rPr>
              <a:t>продуктов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окисления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(СО2 + СО) (до 0.55-1.61% — для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9"/>
              </a:rPr>
              <a:t>вакуумного газойля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 до 0.99-2.3% — для мазута)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одновремен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- </a:t>
            </a:r>
            <a:r>
              <a:rPr lang="ru-RU" b="1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10"/>
              </a:rPr>
              <a:t>[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958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самоконтроля: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smtClean="0"/>
              <a:t>Какие технологические </a:t>
            </a:r>
            <a:r>
              <a:rPr lang="ru-RU" dirty="0"/>
              <a:t>установки процесса каталитического </a:t>
            </a:r>
            <a:r>
              <a:rPr lang="ru-RU" dirty="0" smtClean="0"/>
              <a:t>крекинга вы знаете</a:t>
            </a:r>
          </a:p>
          <a:p>
            <a:pPr marL="0" indent="0">
              <a:buNone/>
            </a:pPr>
            <a:r>
              <a:rPr lang="ru-RU" dirty="0" smtClean="0"/>
              <a:t>2.Какие установки </a:t>
            </a:r>
            <a:r>
              <a:rPr lang="ru-RU" dirty="0"/>
              <a:t>с движущимся слоем шарикового катализатора, с </a:t>
            </a:r>
            <a:r>
              <a:rPr lang="ru-RU" dirty="0" err="1"/>
              <a:t>псевдоожиженным</a:t>
            </a:r>
            <a:r>
              <a:rPr lang="ru-RU" dirty="0"/>
              <a:t> слоем микросферического катализатора, с лифт-реактором.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39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456с.</a:t>
            </a:r>
          </a:p>
        </p:txBody>
      </p:sp>
    </p:spTree>
    <p:extLst>
      <p:ext uri="{BB962C8B-B14F-4D97-AF65-F5344CB8AC3E}">
        <p14:creationId xmlns:p14="http://schemas.microsoft.com/office/powerpoint/2010/main" val="413621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Ознакомление с технологическими установками каталитического крекинга.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37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1262"/>
            <a:ext cx="10515600" cy="5725701"/>
          </a:xfrm>
        </p:spPr>
        <p:txBody>
          <a:bodyPr>
            <a:normAutofit/>
          </a:bodyPr>
          <a:lstStyle/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Различают установки по организации процесса: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Периодические (реакторы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Гудри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). Через нагретый стационарный слой катализатора пропускают сырье и, после того как он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закоксуется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реактор ставят на регенерацию;</a:t>
            </a:r>
          </a:p>
          <a:p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Непрерывной регенерации. Из реактора выводится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закоксованный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катализатор, с поверхности которого выжигается кокс в отдельном аппарате и возвращается в реактор. После регенерации катализатор сильно нагрет, чего хватает для процесса крекинга, поэтому процесс каталитического крекинга не нуждается в подводе внешнего тепла.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39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4390"/>
            <a:ext cx="10515600" cy="5642573"/>
          </a:xfrm>
        </p:spPr>
        <p:txBody>
          <a:bodyPr/>
          <a:lstStyle/>
          <a:p>
            <a:pPr lvl="0"/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Установки непрерывной регенерации подразделяются:</a:t>
            </a:r>
          </a:p>
          <a:p>
            <a:pPr lvl="0"/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Реакторы с движущимся слоем катализатора. Слой шарикового катализатора движется сверху вниз по реактору навстречу поднимающимся парам сырья. При контакте происходит крекинг, катализатор через низ отправляется на регенерацию, продукты на разделение. Регенерация протекает в отдельном аппарате с помощью воздуха; при этом выделяющееся при сгорании кокса тепло используют для генерации пара. Типовая установка - 43-102.</a:t>
            </a:r>
          </a:p>
          <a:p>
            <a:pPr lvl="0"/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Реакторы с кипящим слоем катализатора. Микросферический катализатор витает в потоке паров сырья. По мере </a:t>
            </a:r>
            <a:r>
              <a:rPr lang="ru-RU" sz="1500" dirty="0" err="1">
                <a:solidFill>
                  <a:srgbClr val="222222"/>
                </a:solidFill>
                <a:latin typeface="Arial" panose="020B0604020202020204" pitchFamily="34" charset="0"/>
              </a:rPr>
              <a:t>закоксовывания</a:t>
            </a:r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 частицы катализатора тяжелеют и падают вниз. Далее катализатор выводится на регенерацию, которая проходит также в кипящем слое, а продукты идут на разделение. Типовые установки - 1-А/1М, 43-103.</a:t>
            </a:r>
          </a:p>
          <a:p>
            <a:pPr lvl="0"/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Реакторы с лифт-реактором. Нагретое сырье в специальном узле ввода </a:t>
            </a:r>
            <a:r>
              <a:rPr lang="ru-RU" sz="1500" dirty="0" err="1">
                <a:solidFill>
                  <a:srgbClr val="222222"/>
                </a:solidFill>
                <a:latin typeface="Arial" panose="020B0604020202020204" pitchFamily="34" charset="0"/>
              </a:rPr>
              <a:t>диспергируется</a:t>
            </a:r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 и смешивается с восходящим потоком катализатора в специальном узле. Далее смесь катализатора и продуктов крекинга разделяется в кипящем слое сепаратора специальной конструкции. Остатки продуктов </a:t>
            </a:r>
            <a:r>
              <a:rPr lang="ru-RU" sz="1500" dirty="0" err="1">
                <a:solidFill>
                  <a:srgbClr val="222222"/>
                </a:solidFill>
                <a:latin typeface="Arial" panose="020B0604020202020204" pitchFamily="34" charset="0"/>
              </a:rPr>
              <a:t>десорбируются</a:t>
            </a:r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 паром в </a:t>
            </a:r>
            <a:r>
              <a:rPr lang="ru-RU" sz="1500" dirty="0" err="1">
                <a:solidFill>
                  <a:srgbClr val="0B0080"/>
                </a:solidFill>
                <a:latin typeface="Arial" panose="020B0604020202020204" pitchFamily="34" charset="0"/>
                <a:hlinkClick r:id="rId2" tooltip="Десорбер"/>
              </a:rPr>
              <a:t>десорбере</a:t>
            </a:r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. Время контакта сырья и катализатора составляет несколько секунд. Типовая установка - Г-43-107.</a:t>
            </a:r>
          </a:p>
          <a:p>
            <a:pPr lvl="0"/>
            <a:r>
              <a:rPr lang="ru-RU" sz="1500" dirty="0" err="1">
                <a:solidFill>
                  <a:srgbClr val="222222"/>
                </a:solidFill>
                <a:latin typeface="Arial" panose="020B0604020202020204" pitchFamily="34" charset="0"/>
              </a:rPr>
              <a:t>Миллисеконд</a:t>
            </a:r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. Характерная особенность процесса - отсутствие лифт-реактора. Катализатор поступает в реактор нисходящим потоком, в катализатор перпендикулярно направлению его движения впрыскиваются пары сырья. Общее время реакции составляет несколько миллисекунд, что позволяет (повысив соотношение </a:t>
            </a:r>
            <a:r>
              <a:rPr lang="ru-RU" sz="1500" dirty="0" err="1">
                <a:solidFill>
                  <a:srgbClr val="222222"/>
                </a:solidFill>
                <a:latin typeface="Arial" panose="020B0604020202020204" pitchFamily="34" charset="0"/>
              </a:rPr>
              <a:t>катализатор:сырье</a:t>
            </a:r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) добиться повышения выхода бензиновой фракции вплоть до 60-65%</a:t>
            </a:r>
          </a:p>
          <a:p>
            <a:pPr lvl="0"/>
            <a:r>
              <a:rPr lang="ru-RU" sz="1500" dirty="0">
                <a:solidFill>
                  <a:srgbClr val="222222"/>
                </a:solidFill>
                <a:latin typeface="Arial" panose="020B0604020202020204" pitchFamily="34" charset="0"/>
              </a:rPr>
              <a:t>На данный момент наиболее совершенными являются лифт-реакторы. Выход бензина на них составляет 50-55% с октановым числом 91-92,5 , тогда как у реакторов с кипящим слоем выход бензина 49-52% с октановым числом 90/92,5.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75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Установки с движущимся слоем шарикового катализатор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553" y="795648"/>
            <a:ext cx="7623959" cy="501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97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Применение в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2"/>
              </a:rPr>
              <a:t>промышленности процесса каталитического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крекинга в подвижном слое шарикового катализатора позволило осуществить </a:t>
            </a:r>
            <a:r>
              <a:rPr lang="ru-RU" b="0" i="0" u="none" strike="noStrike" dirty="0" err="1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3"/>
              </a:rPr>
              <a:t>многотоннажное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3"/>
              </a:rPr>
              <a:t> производство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4"/>
              </a:rPr>
              <a:t>высококачественных бензинов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 повысить </a:t>
            </a:r>
            <a:r>
              <a:rPr lang="ru-RU" b="0" i="0" u="none" strike="noStrike" dirty="0" smtClean="0">
                <a:solidFill>
                  <a:srgbClr val="406189"/>
                </a:solidFill>
                <a:effectLst/>
                <a:latin typeface="Cambria" panose="02040503050406030204" pitchFamily="18" charset="0"/>
                <a:hlinkClick r:id="rId5"/>
              </a:rPr>
              <a:t>выход </a:t>
            </a:r>
            <a:r>
              <a:rPr lang="ru-RU" b="0" i="0" u="none" strike="noStrike" dirty="0" err="1" smtClean="0">
                <a:solidFill>
                  <a:srgbClr val="406189"/>
                </a:solidFill>
                <a:effectLst/>
                <a:latin typeface="Cambria" panose="02040503050406030204" pitchFamily="18" charset="0"/>
                <a:hlinkClick r:id="rId5"/>
              </a:rPr>
              <a:t>дистиллятных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топлив из газойлей первичного и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6"/>
              </a:rPr>
              <a:t>вторичного происхождения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. Простота процесса, небольшие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7"/>
              </a:rPr>
              <a:t>капитальные затраты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8"/>
              </a:rPr>
              <a:t>эксплуатационные расходы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значительный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9"/>
              </a:rPr>
              <a:t>выход бензина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по сравнению с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10"/>
              </a:rPr>
              <a:t>выходом газа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 кокса, обусловили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11"/>
              </a:rPr>
              <a:t>высокую эффективность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такой установки. 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91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Установки с подвижным слоем шарикового катализатора. Установка с подвижным слоем шарикового катализатора состоит из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2"/>
              </a:rPr>
              <a:t>двух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3"/>
              </a:rPr>
              <a:t>основных частей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нагревательно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-фракционирующей и реакторной.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4"/>
              </a:rPr>
              <a:t>Назначение </a:t>
            </a:r>
            <a:r>
              <a:rPr lang="ru-RU" b="0" i="0" u="none" strike="noStrike" dirty="0" err="1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4"/>
              </a:rPr>
              <a:t>нагревательно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-фракционирующей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ча-сти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— нагрев и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5"/>
              </a:rPr>
              <a:t>испарение сырья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а также </a:t>
            </a:r>
            <a:r>
              <a:rPr lang="ru-RU" b="0" i="0" u="none" strike="noStrike" dirty="0" smtClean="0">
                <a:solidFill>
                  <a:srgbClr val="406189"/>
                </a:solidFill>
                <a:effectLst/>
                <a:latin typeface="Cambria" panose="02040503050406030204" pitchFamily="18" charset="0"/>
                <a:hlinkClick r:id="rId6"/>
              </a:rPr>
              <a:t>разделение продуктов крекинга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.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7"/>
              </a:rPr>
              <a:t>Главное назначение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реакторной части —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8"/>
              </a:rPr>
              <a:t>непрерывная подача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катализатора в реактор,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9"/>
              </a:rPr>
              <a:t>осуществление реакций каталитического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крекинга,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10"/>
              </a:rPr>
              <a:t>пневмотранспорт катализатора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 регенерация </a:t>
            </a:r>
            <a:r>
              <a:rPr lang="ru-RU" b="0" i="0" u="none" strike="noStrike" dirty="0" err="1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11"/>
              </a:rPr>
              <a:t>закоксованного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катализатора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.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нагревательно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-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12"/>
              </a:rPr>
              <a:t>фракционирующей части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13"/>
              </a:rPr>
              <a:t>установки применяются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обычные для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14"/>
              </a:rPr>
              <a:t>нефтеперерабатывающих заводов аппаратура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 оборудование. В реакторной части имеется специфическое оборудование. 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60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В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2"/>
              </a:rPr>
              <a:t>настоящее время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на заводах эксплуатируются установки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3"/>
              </a:rPr>
              <a:t>двух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типов с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4"/>
              </a:rPr>
              <a:t>подвижным слоем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5"/>
              </a:rPr>
              <a:t>циркулирующего шариковою катализатора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и </a:t>
            </a:r>
            <a:r>
              <a:rPr lang="ru-RU" b="0" i="0" u="none" strike="noStrike" dirty="0" err="1" smtClean="0">
                <a:solidFill>
                  <a:srgbClr val="406189"/>
                </a:solidFill>
                <a:effectLst/>
                <a:latin typeface="Cambria" panose="02040503050406030204" pitchFamily="18" charset="0"/>
                <a:hlinkClick r:id="rId6"/>
              </a:rPr>
              <a:t>псевдоожиженным</a:t>
            </a:r>
            <a:r>
              <a:rPr lang="ru-RU" b="0" i="0" u="none" strike="noStrike" dirty="0" smtClean="0">
                <a:solidFill>
                  <a:srgbClr val="406189"/>
                </a:solidFill>
                <a:effectLst/>
                <a:latin typeface="Cambria" panose="02040503050406030204" pitchFamily="18" charset="0"/>
                <a:hlinkClick r:id="rId6"/>
              </a:rPr>
              <a:t> слоем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7"/>
              </a:rPr>
              <a:t>циркулирующего </a:t>
            </a:r>
            <a:r>
              <a:rPr lang="ru-RU" b="0" i="0" u="none" strike="noStrike" dirty="0" err="1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7"/>
              </a:rPr>
              <a:t>микросферического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катализатора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. 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84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5013"/>
            <a:ext cx="10515600" cy="5701950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APT — процесс ТАД ТНО с высокими коксуемостью и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2"/>
              </a:rPr>
              <a:t>содержанием металлов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разработан в США и пущен в 1983 г. в эксплуатацию мощностью около 2,5 млн. т/год.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3"/>
              </a:rPr>
              <a:t>Процесс осуществляется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на установке, аналогичной </a:t>
            </a:r>
            <a:r>
              <a:rPr lang="ru-RU" b="0" i="0" u="none" strike="noStrike" dirty="0" smtClean="0">
                <a:solidFill>
                  <a:srgbClr val="0000FF"/>
                </a:solidFill>
                <a:effectLst/>
                <a:latin typeface="Cambria" panose="02040503050406030204" pitchFamily="18" charset="0"/>
                <a:hlinkClick r:id="rId4"/>
              </a:rPr>
              <a:t>установке каталитического крекинга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с лифт —реактором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849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336</Words>
  <Application>Microsoft Office PowerPoint</Application>
  <PresentationFormat>Широкоэкранный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Тема Office</vt:lpstr>
      <vt:lpstr>Промышленный катализ в нефтепереработке</vt:lpstr>
      <vt:lpstr>Цель лекции: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самоконтроля:</vt:lpstr>
      <vt:lpstr>Список литературы: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Промышленный катализ в нефтепереработке</dc:title>
  <dc:creator>Пользователь Windows</dc:creator>
  <cp:lastModifiedBy>Windows User</cp:lastModifiedBy>
  <cp:revision>6</cp:revision>
  <dcterms:created xsi:type="dcterms:W3CDTF">2018-01-11T08:39:45Z</dcterms:created>
  <dcterms:modified xsi:type="dcterms:W3CDTF">2019-11-01T13:46:26Z</dcterms:modified>
</cp:coreProperties>
</file>